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363" r:id="rId3"/>
    <p:sldId id="311" r:id="rId4"/>
    <p:sldId id="364" r:id="rId5"/>
    <p:sldId id="360" r:id="rId6"/>
    <p:sldId id="361" r:id="rId7"/>
    <p:sldId id="328" r:id="rId8"/>
    <p:sldId id="365" r:id="rId9"/>
    <p:sldId id="366" r:id="rId10"/>
    <p:sldId id="367" r:id="rId11"/>
    <p:sldId id="368" r:id="rId12"/>
    <p:sldId id="370" r:id="rId13"/>
    <p:sldId id="369" r:id="rId14"/>
    <p:sldId id="371"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987" autoAdjust="0"/>
    <p:restoredTop sz="94660"/>
  </p:normalViewPr>
  <p:slideViewPr>
    <p:cSldViewPr snapToGrid="0" showGuides="1">
      <p:cViewPr varScale="1">
        <p:scale>
          <a:sx n="84" d="100"/>
          <a:sy n="84" d="100"/>
        </p:scale>
        <p:origin x="6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2376356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51742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44118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94437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415053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312598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547814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73410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234445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187062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8E91ED6-9D3E-4BAB-B336-E996545A2B25}" type="datetimeFigureOut">
              <a:rPr lang="tr-TR" smtClean="0"/>
              <a:pPr/>
              <a:t>20.12.2023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4B8EA5C-D8CC-4D07-B0C3-D20FDDFF5995}" type="slidenum">
              <a:rPr lang="tr-TR" smtClean="0"/>
              <a:pPr/>
              <a:t>‹#›</a:t>
            </a:fld>
            <a:endParaRPr lang="tr-TR"/>
          </a:p>
        </p:txBody>
      </p:sp>
    </p:spTree>
    <p:extLst>
      <p:ext uri="{BB962C8B-B14F-4D97-AF65-F5344CB8AC3E}">
        <p14:creationId xmlns:p14="http://schemas.microsoft.com/office/powerpoint/2010/main" val="9488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E91ED6-9D3E-4BAB-B336-E996545A2B25}" type="datetimeFigureOut">
              <a:rPr lang="tr-TR" smtClean="0"/>
              <a:pPr/>
              <a:t>20.12.2023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8EA5C-D8CC-4D07-B0C3-D20FDDFF5995}" type="slidenum">
              <a:rPr lang="tr-TR" smtClean="0"/>
              <a:pPr/>
              <a:t>‹#›</a:t>
            </a:fld>
            <a:endParaRPr lang="tr-TR"/>
          </a:p>
        </p:txBody>
      </p:sp>
    </p:spTree>
    <p:extLst>
      <p:ext uri="{BB962C8B-B14F-4D97-AF65-F5344CB8AC3E}">
        <p14:creationId xmlns:p14="http://schemas.microsoft.com/office/powerpoint/2010/main" val="2620165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descr="sunu kapak">
            <a:extLst>
              <a:ext uri="{FF2B5EF4-FFF2-40B4-BE49-F238E27FC236}">
                <a16:creationId xmlns:a16="http://schemas.microsoft.com/office/drawing/2014/main" id="{95F6E267-728F-4FB0-8651-BFFD2B0EC1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7012"/>
            <a:ext cx="12523432" cy="6850988"/>
          </a:xfrm>
          <a:prstGeom prst="rect">
            <a:avLst/>
          </a:prstGeom>
          <a:noFill/>
          <a:extLst>
            <a:ext uri="{909E8E84-426E-40DD-AFC4-6F175D3DCCD1}">
              <a14:hiddenFill xmlns:a14="http://schemas.microsoft.com/office/drawing/2010/main">
                <a:solidFill>
                  <a:srgbClr val="FFFFFF"/>
                </a:solidFill>
              </a14:hiddenFill>
            </a:ext>
          </a:extLst>
        </p:spPr>
      </p:pic>
      <p:sp>
        <p:nvSpPr>
          <p:cNvPr id="4104" name="Rectangle 8">
            <a:extLst>
              <a:ext uri="{FF2B5EF4-FFF2-40B4-BE49-F238E27FC236}">
                <a16:creationId xmlns:a16="http://schemas.microsoft.com/office/drawing/2014/main" id="{F38C432D-5372-448E-9829-E0F45631D439}"/>
              </a:ext>
            </a:extLst>
          </p:cNvPr>
          <p:cNvSpPr>
            <a:spLocks noGrp="1" noChangeArrowheads="1"/>
          </p:cNvSpPr>
          <p:nvPr>
            <p:ph type="subTitle" idx="1"/>
          </p:nvPr>
        </p:nvSpPr>
        <p:spPr>
          <a:xfrm>
            <a:off x="4064000" y="2159000"/>
            <a:ext cx="8128000" cy="533400"/>
          </a:xfrm>
        </p:spPr>
        <p:txBody>
          <a:bodyPr/>
          <a:lstStyle/>
          <a:p>
            <a:pPr>
              <a:lnSpc>
                <a:spcPct val="90000"/>
              </a:lnSpc>
            </a:pPr>
            <a:r>
              <a:rPr lang="tr-TR" altLang="tr-TR" sz="3200" b="1" dirty="0" smtClean="0"/>
              <a:t>TURİZM VE OTEL İŞLETMECİLİĞİ</a:t>
            </a:r>
            <a:endParaRPr lang="tr-TR" altLang="tr-TR" sz="3200" b="1" dirty="0"/>
          </a:p>
        </p:txBody>
      </p:sp>
      <p:sp>
        <p:nvSpPr>
          <p:cNvPr id="6" name="Rectangle 8">
            <a:extLst>
              <a:ext uri="{FF2B5EF4-FFF2-40B4-BE49-F238E27FC236}">
                <a16:creationId xmlns:a16="http://schemas.microsoft.com/office/drawing/2014/main" id="{40919079-B759-42A8-9F3B-9A1143AB97DE}"/>
              </a:ext>
            </a:extLst>
          </p:cNvPr>
          <p:cNvSpPr txBox="1">
            <a:spLocks noChangeArrowheads="1"/>
          </p:cNvSpPr>
          <p:nvPr/>
        </p:nvSpPr>
        <p:spPr bwMode="auto">
          <a:xfrm>
            <a:off x="3860800" y="1143000"/>
            <a:ext cx="812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3200" b="1" dirty="0" smtClean="0"/>
              <a:t>SAMSUN MESLEK YÜKSEKOKULU</a:t>
            </a:r>
            <a:endParaRPr lang="tr-TR" altLang="tr-TR" sz="3200" b="1" dirty="0"/>
          </a:p>
        </p:txBody>
      </p:sp>
      <p:sp>
        <p:nvSpPr>
          <p:cNvPr id="7" name="Rectangle 8">
            <a:extLst>
              <a:ext uri="{FF2B5EF4-FFF2-40B4-BE49-F238E27FC236}">
                <a16:creationId xmlns:a16="http://schemas.microsoft.com/office/drawing/2014/main" id="{FA81E1F3-CB27-487C-8780-092A73586388}"/>
              </a:ext>
            </a:extLst>
          </p:cNvPr>
          <p:cNvSpPr txBox="1">
            <a:spLocks noChangeArrowheads="1"/>
          </p:cNvSpPr>
          <p:nvPr/>
        </p:nvSpPr>
        <p:spPr bwMode="auto">
          <a:xfrm>
            <a:off x="4064000" y="3225800"/>
            <a:ext cx="812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tr-TR" altLang="tr-TR" sz="4800" b="1" i="1" dirty="0" smtClean="0"/>
              <a:t>MENÜ PLANLAMA</a:t>
            </a:r>
          </a:p>
          <a:p>
            <a:pPr>
              <a:lnSpc>
                <a:spcPct val="90000"/>
              </a:lnSpc>
            </a:pPr>
            <a:r>
              <a:rPr lang="tr-TR" altLang="tr-TR" sz="4800" b="1" i="1" dirty="0" smtClean="0"/>
              <a:t>12. HAFTA</a:t>
            </a:r>
          </a:p>
          <a:p>
            <a:pPr>
              <a:lnSpc>
                <a:spcPct val="90000"/>
              </a:lnSpc>
            </a:pPr>
            <a:r>
              <a:rPr lang="tr-TR" altLang="tr-TR" sz="4800" b="1" i="1" dirty="0" smtClean="0"/>
              <a:t>MENÜ VE ARKA HİZMETLER</a:t>
            </a:r>
          </a:p>
          <a:p>
            <a:pPr>
              <a:lnSpc>
                <a:spcPct val="90000"/>
              </a:lnSpc>
            </a:pPr>
            <a:endParaRPr lang="tr-TR" altLang="tr-TR" sz="4800" b="1" i="1" dirty="0"/>
          </a:p>
        </p:txBody>
      </p:sp>
      <p:sp>
        <p:nvSpPr>
          <p:cNvPr id="8" name="Rectangle 8">
            <a:extLst>
              <a:ext uri="{FF2B5EF4-FFF2-40B4-BE49-F238E27FC236}">
                <a16:creationId xmlns:a16="http://schemas.microsoft.com/office/drawing/2014/main" id="{2B89DD1B-66F7-4797-94FB-C51343EB1C18}"/>
              </a:ext>
            </a:extLst>
          </p:cNvPr>
          <p:cNvSpPr txBox="1">
            <a:spLocks noChangeArrowheads="1"/>
          </p:cNvSpPr>
          <p:nvPr/>
        </p:nvSpPr>
        <p:spPr bwMode="auto">
          <a:xfrm>
            <a:off x="4064000" y="5623034"/>
            <a:ext cx="8128000" cy="578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2400" kern="1200">
                <a:solidFill>
                  <a:schemeClr val="tx1"/>
                </a:solidFill>
                <a:latin typeface="+mn-lt"/>
                <a:ea typeface="+mn-ea"/>
                <a:cs typeface="+mn-cs"/>
              </a:defRPr>
            </a:lvl1pPr>
            <a:lvl2pPr marL="457200" indent="0" algn="ctr" rtl="0" fontAlgn="base">
              <a:spcBef>
                <a:spcPct val="20000"/>
              </a:spcBef>
              <a:spcAft>
                <a:spcPct val="0"/>
              </a:spcAft>
              <a:buNone/>
              <a:defRPr sz="2000" kern="1200">
                <a:solidFill>
                  <a:schemeClr val="tx1"/>
                </a:solidFill>
                <a:latin typeface="+mn-lt"/>
                <a:ea typeface="+mn-ea"/>
                <a:cs typeface="+mn-cs"/>
              </a:defRPr>
            </a:lvl2pPr>
            <a:lvl3pPr marL="914400" indent="0" algn="ctr" rtl="0" fontAlgn="base">
              <a:spcBef>
                <a:spcPct val="20000"/>
              </a:spcBef>
              <a:spcAft>
                <a:spcPct val="0"/>
              </a:spcAft>
              <a:buNone/>
              <a:defRPr sz="1800" kern="1200">
                <a:solidFill>
                  <a:schemeClr val="tx1"/>
                </a:solidFill>
                <a:latin typeface="+mn-lt"/>
                <a:ea typeface="+mn-ea"/>
                <a:cs typeface="+mn-cs"/>
              </a:defRPr>
            </a:lvl3pPr>
            <a:lvl4pPr marL="1371600" indent="0" algn="ctr" rtl="0" fontAlgn="base">
              <a:spcBef>
                <a:spcPct val="20000"/>
              </a:spcBef>
              <a:spcAft>
                <a:spcPct val="0"/>
              </a:spcAft>
              <a:buNone/>
              <a:defRPr sz="1600" kern="1200">
                <a:solidFill>
                  <a:schemeClr val="tx1"/>
                </a:solidFill>
                <a:latin typeface="+mn-lt"/>
                <a:ea typeface="+mn-ea"/>
                <a:cs typeface="+mn-cs"/>
              </a:defRPr>
            </a:lvl4pPr>
            <a:lvl5pPr marL="1828800" indent="0" algn="ctr" rtl="0" fontAlgn="base">
              <a:spcBef>
                <a:spcPct val="20000"/>
              </a:spcBef>
              <a:spcAft>
                <a:spcPct val="0"/>
              </a:spcAf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endParaRPr lang="tr-TR" altLang="tr-TR" sz="3200" b="1" i="1" dirty="0">
              <a:solidFill>
                <a:schemeClr val="bg1">
                  <a:lumMod val="50000"/>
                </a:schemeClr>
              </a:solidFill>
            </a:endParaRPr>
          </a:p>
        </p:txBody>
      </p:sp>
    </p:spTree>
    <p:extLst>
      <p:ext uri="{BB962C8B-B14F-4D97-AF65-F5344CB8AC3E}">
        <p14:creationId xmlns:p14="http://schemas.microsoft.com/office/powerpoint/2010/main" val="4157422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60070"/>
            <a:ext cx="10515600" cy="5772150"/>
          </a:xfrm>
        </p:spPr>
        <p:txBody>
          <a:bodyPr>
            <a:normAutofit fontScale="70000" lnSpcReduction="20000"/>
          </a:bodyPr>
          <a:lstStyle/>
          <a:p>
            <a:pPr marL="0" indent="0">
              <a:buNone/>
            </a:pPr>
            <a:r>
              <a:rPr lang="tr-TR" b="1" dirty="0" smtClean="0">
                <a:solidFill>
                  <a:srgbClr val="C00000"/>
                </a:solidFill>
              </a:rPr>
              <a:t>Menü, Stoklar ve Depolama</a:t>
            </a:r>
          </a:p>
          <a:p>
            <a:pPr marL="0" indent="0">
              <a:buNone/>
            </a:pPr>
            <a:r>
              <a:rPr lang="tr-TR" dirty="0" smtClean="0"/>
              <a:t>	Menü ,stoktan alınarak üretilen yiyecek içecekler için talep yaratan durumdur. Misafirin her siparişi stokta var olanların tüketimine yol açan bir satın alma kararıdır.</a:t>
            </a:r>
          </a:p>
          <a:p>
            <a:pPr marL="0" indent="0">
              <a:buNone/>
            </a:pPr>
            <a:r>
              <a:rPr lang="tr-TR" dirty="0"/>
              <a:t>-Depo talep formu</a:t>
            </a:r>
          </a:p>
          <a:p>
            <a:pPr marL="0" indent="0">
              <a:buNone/>
            </a:pPr>
            <a:r>
              <a:rPr lang="tr-TR" dirty="0"/>
              <a:t>-Stok kontrolü</a:t>
            </a:r>
          </a:p>
          <a:p>
            <a:pPr marL="0" indent="0">
              <a:buNone/>
            </a:pPr>
            <a:r>
              <a:rPr lang="tr-TR" dirty="0" err="1"/>
              <a:t>FIFO:First</a:t>
            </a:r>
            <a:r>
              <a:rPr lang="tr-TR" dirty="0"/>
              <a:t> in </a:t>
            </a:r>
            <a:r>
              <a:rPr lang="tr-TR" dirty="0" err="1"/>
              <a:t>first</a:t>
            </a:r>
            <a:r>
              <a:rPr lang="tr-TR" dirty="0"/>
              <a:t> </a:t>
            </a:r>
            <a:r>
              <a:rPr lang="tr-TR" dirty="0" err="1"/>
              <a:t>out</a:t>
            </a:r>
            <a:endParaRPr lang="tr-TR" dirty="0"/>
          </a:p>
          <a:p>
            <a:pPr marL="0" indent="0">
              <a:buNone/>
            </a:pPr>
            <a:r>
              <a:rPr lang="tr-TR" dirty="0"/>
              <a:t>LIFO: </a:t>
            </a:r>
            <a:r>
              <a:rPr lang="tr-TR" dirty="0" err="1"/>
              <a:t>Last</a:t>
            </a:r>
            <a:r>
              <a:rPr lang="tr-TR" dirty="0"/>
              <a:t> in </a:t>
            </a:r>
            <a:r>
              <a:rPr lang="tr-TR" dirty="0" err="1"/>
              <a:t>first</a:t>
            </a:r>
            <a:r>
              <a:rPr lang="tr-TR" dirty="0"/>
              <a:t> </a:t>
            </a:r>
            <a:r>
              <a:rPr lang="tr-TR" dirty="0" err="1"/>
              <a:t>out</a:t>
            </a:r>
            <a:endParaRPr lang="tr-TR" dirty="0"/>
          </a:p>
          <a:p>
            <a:pPr marL="0" indent="0">
              <a:buNone/>
            </a:pPr>
            <a:r>
              <a:rPr lang="tr-TR" dirty="0"/>
              <a:t>NIFO: </a:t>
            </a:r>
            <a:r>
              <a:rPr lang="tr-TR" dirty="0" err="1"/>
              <a:t>Next</a:t>
            </a:r>
            <a:r>
              <a:rPr lang="tr-TR" dirty="0"/>
              <a:t> in </a:t>
            </a:r>
            <a:r>
              <a:rPr lang="tr-TR" dirty="0" err="1"/>
              <a:t>first</a:t>
            </a:r>
            <a:r>
              <a:rPr lang="tr-TR" dirty="0"/>
              <a:t> </a:t>
            </a:r>
            <a:r>
              <a:rPr lang="tr-TR" dirty="0" err="1"/>
              <a:t>out</a:t>
            </a:r>
            <a:endParaRPr lang="tr-TR" dirty="0"/>
          </a:p>
          <a:p>
            <a:pPr marL="0" indent="0">
              <a:buNone/>
            </a:pPr>
            <a:r>
              <a:rPr lang="tr-TR" dirty="0"/>
              <a:t>Ortalama maliyet yöntemi</a:t>
            </a:r>
          </a:p>
          <a:p>
            <a:pPr marL="0" indent="0">
              <a:buNone/>
            </a:pPr>
            <a:r>
              <a:rPr lang="tr-TR" dirty="0" smtClean="0">
                <a:solidFill>
                  <a:srgbClr val="C00000"/>
                </a:solidFill>
              </a:rPr>
              <a:t>Depolama ile ilgili dikkate alınması gereken hususlar;</a:t>
            </a:r>
            <a:endParaRPr lang="tr-TR" dirty="0">
              <a:solidFill>
                <a:srgbClr val="C00000"/>
              </a:solidFill>
            </a:endParaRPr>
          </a:p>
          <a:p>
            <a:pPr marL="0" indent="0">
              <a:buNone/>
            </a:pPr>
            <a:r>
              <a:rPr lang="tr-TR" dirty="0" smtClean="0"/>
              <a:t>*Çoğu yiyecek hammaddeleri uzun süre depoda kalırsa kalite ve miktar yönünden kayba uğrar.</a:t>
            </a:r>
          </a:p>
          <a:p>
            <a:pPr marL="0" indent="0">
              <a:buNone/>
            </a:pPr>
            <a:r>
              <a:rPr lang="tr-TR" dirty="0" smtClean="0"/>
              <a:t>*Çalınma ve bozulma kayıpları mevcut stok miktarı arttıkça çoğalır.</a:t>
            </a:r>
          </a:p>
          <a:p>
            <a:pPr marL="0" indent="0">
              <a:buNone/>
            </a:pPr>
            <a:r>
              <a:rPr lang="tr-TR" dirty="0" smtClean="0"/>
              <a:t>*Çok miktarda stok israfı yaratır.</a:t>
            </a:r>
          </a:p>
          <a:p>
            <a:pPr marL="0" indent="0">
              <a:buNone/>
            </a:pPr>
            <a:r>
              <a:rPr lang="tr-TR" dirty="0" smtClean="0"/>
              <a:t>*Yeterli derecede stok için depo yoksa aşırı stoklama işçilik maliyetlerini artırır.</a:t>
            </a:r>
          </a:p>
          <a:p>
            <a:pPr marL="0" indent="0">
              <a:buNone/>
            </a:pPr>
            <a:r>
              <a:rPr lang="tr-TR" dirty="0" smtClean="0"/>
              <a:t>*Aşırı derecede dondurulmuş depolardan , buz dolaplarından malların alınması zorlaşır. Buz çözülmesi ile birlikte gıda da kayıplar olur ayrıca çözmek için zaman ,işçilik ve enerji kayıpları oluşur.</a:t>
            </a:r>
          </a:p>
          <a:p>
            <a:pPr marL="0" indent="0">
              <a:buNone/>
            </a:pPr>
            <a:r>
              <a:rPr lang="tr-TR" dirty="0" smtClean="0"/>
              <a:t>*Aşırı istifleme ve ürünlerin birbirine temasları sorunlar yaratır.</a:t>
            </a:r>
            <a:endParaRPr lang="tr-TR" dirty="0"/>
          </a:p>
        </p:txBody>
      </p:sp>
    </p:spTree>
    <p:extLst>
      <p:ext uri="{BB962C8B-B14F-4D97-AF65-F5344CB8AC3E}">
        <p14:creationId xmlns:p14="http://schemas.microsoft.com/office/powerpoint/2010/main" val="178906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537210"/>
            <a:ext cx="10515600" cy="5639753"/>
          </a:xfrm>
        </p:spPr>
        <p:txBody>
          <a:bodyPr>
            <a:normAutofit/>
          </a:bodyPr>
          <a:lstStyle/>
          <a:p>
            <a:pPr marL="0" indent="0">
              <a:buNone/>
            </a:pPr>
            <a:r>
              <a:rPr lang="tr-TR" b="1" dirty="0" smtClean="0">
                <a:solidFill>
                  <a:srgbClr val="C00000"/>
                </a:solidFill>
              </a:rPr>
              <a:t>Menü ve sabit varlıklar</a:t>
            </a:r>
          </a:p>
          <a:p>
            <a:pPr marL="0" indent="0">
              <a:buNone/>
            </a:pPr>
            <a:r>
              <a:rPr lang="tr-TR" dirty="0" smtClean="0"/>
              <a:t>	Tesis içi veya tesis dışı varlıklar yiyecek içecek işletmesinin imajını etkiler.  Binalar, fırınlar, ulaşım araçları </a:t>
            </a:r>
            <a:r>
              <a:rPr lang="tr-TR" dirty="0" err="1" smtClean="0"/>
              <a:t>vb</a:t>
            </a:r>
            <a:r>
              <a:rPr lang="tr-TR" dirty="0" smtClean="0"/>
              <a:t> değerler sabit varlıklar olarak sayılabilir.</a:t>
            </a:r>
          </a:p>
          <a:p>
            <a:pPr marL="0" indent="0">
              <a:buNone/>
            </a:pPr>
            <a:r>
              <a:rPr lang="tr-TR" dirty="0"/>
              <a:t> </a:t>
            </a:r>
            <a:endParaRPr lang="tr-TR" dirty="0" smtClean="0"/>
          </a:p>
          <a:p>
            <a:pPr marL="0" indent="0">
              <a:buNone/>
            </a:pPr>
            <a:r>
              <a:rPr lang="tr-TR" b="1" dirty="0" smtClean="0">
                <a:solidFill>
                  <a:srgbClr val="C00000"/>
                </a:solidFill>
              </a:rPr>
              <a:t>Menü ve satın alma</a:t>
            </a:r>
          </a:p>
          <a:p>
            <a:pPr marL="0" indent="0">
              <a:buNone/>
            </a:pPr>
            <a:r>
              <a:rPr lang="tr-TR" dirty="0"/>
              <a:t>	</a:t>
            </a:r>
            <a:r>
              <a:rPr lang="tr-TR" dirty="0" smtClean="0"/>
              <a:t>Menünün yiyecek içecek satın alınması sırasında özel bir yeri vardır. Menü hangi yiyecek içecek hammaddelerinin satın alınmasını nitelik ve nicelik yönünden kayıt eder ve satın alma koşullarının oluşturulmasına yardımcı olur. Satın alma işlemi planlı ve menüye uygun olarak yapılırken standart satın alma şartnamelerine göre yapılmalıdır.</a:t>
            </a:r>
          </a:p>
          <a:p>
            <a:pPr marL="0" indent="0">
              <a:buNone/>
            </a:pPr>
            <a:endParaRPr lang="tr-TR" dirty="0"/>
          </a:p>
          <a:p>
            <a:pPr marL="0" indent="0">
              <a:buNone/>
            </a:pPr>
            <a:endParaRPr lang="tr-TR" dirty="0" smtClean="0"/>
          </a:p>
          <a:p>
            <a:pPr marL="0" indent="0">
              <a:buNone/>
            </a:pPr>
            <a:endParaRPr lang="tr-TR" dirty="0"/>
          </a:p>
        </p:txBody>
      </p:sp>
    </p:spTree>
    <p:extLst>
      <p:ext uri="{BB962C8B-B14F-4D97-AF65-F5344CB8AC3E}">
        <p14:creationId xmlns:p14="http://schemas.microsoft.com/office/powerpoint/2010/main" val="381889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7200"/>
            <a:ext cx="10515600" cy="5795010"/>
          </a:xfrm>
        </p:spPr>
        <p:txBody>
          <a:bodyPr>
            <a:normAutofit fontScale="70000" lnSpcReduction="20000"/>
          </a:bodyPr>
          <a:lstStyle/>
          <a:p>
            <a:pPr marL="0" indent="0">
              <a:buNone/>
            </a:pPr>
            <a:r>
              <a:rPr lang="tr-TR" b="1" dirty="0">
                <a:solidFill>
                  <a:srgbClr val="C00000"/>
                </a:solidFill>
              </a:rPr>
              <a:t>Menü ve teslim alma</a:t>
            </a:r>
          </a:p>
          <a:p>
            <a:pPr marL="0" indent="0">
              <a:buNone/>
            </a:pPr>
            <a:r>
              <a:rPr lang="tr-TR" dirty="0"/>
              <a:t>	Uygun teslim alma öncelikle satın alma elamanları ile teslim alma elemanlarının farklı kişiler olması ile başlar. Tüm yiyecek ve içecek hammaddeleri teslim alınırken nitelik ve nicelik yönünden denetlenerek teslim alınmalıdır. Hangi teslim alma yöntemi uygulanırsa uygulansın periyodik biçimde teslim alma belge (fatura) ve varlıklar ile birlikte denetlenmelidir.</a:t>
            </a:r>
          </a:p>
          <a:p>
            <a:pPr marL="0" indent="0">
              <a:buNone/>
            </a:pPr>
            <a:r>
              <a:rPr lang="tr-TR" dirty="0">
                <a:solidFill>
                  <a:srgbClr val="C00000"/>
                </a:solidFill>
              </a:rPr>
              <a:t>Teslim alma da dikkat edilecek hususlar;</a:t>
            </a:r>
          </a:p>
          <a:p>
            <a:pPr marL="0" indent="0">
              <a:buNone/>
            </a:pPr>
            <a:r>
              <a:rPr lang="tr-TR" dirty="0"/>
              <a:t>*Satın alma memuru dışında bir teslim alma memurunun olması,</a:t>
            </a:r>
          </a:p>
          <a:p>
            <a:pPr marL="0" indent="0">
              <a:buNone/>
            </a:pPr>
            <a:r>
              <a:rPr lang="tr-TR" dirty="0"/>
              <a:t>*Yeterli teslim alma araç ve gereci,</a:t>
            </a:r>
          </a:p>
          <a:p>
            <a:pPr marL="0" indent="0">
              <a:buNone/>
            </a:pPr>
            <a:r>
              <a:rPr lang="tr-TR" dirty="0"/>
              <a:t>*Sistemli bir satın alma programının olması,</a:t>
            </a:r>
          </a:p>
          <a:p>
            <a:pPr marL="0" indent="0">
              <a:buNone/>
            </a:pPr>
            <a:r>
              <a:rPr lang="tr-TR" dirty="0"/>
              <a:t>*Satın almanın periyodik olarak kontrol edilmesi.</a:t>
            </a:r>
          </a:p>
          <a:p>
            <a:pPr marL="0" indent="0">
              <a:buNone/>
            </a:pPr>
            <a:r>
              <a:rPr lang="tr-TR" dirty="0">
                <a:solidFill>
                  <a:srgbClr val="C00000"/>
                </a:solidFill>
              </a:rPr>
              <a:t>Teslim alma yöntemleri;</a:t>
            </a:r>
          </a:p>
          <a:p>
            <a:pPr marL="0" indent="0">
              <a:buNone/>
            </a:pPr>
            <a:r>
              <a:rPr lang="tr-TR" dirty="0"/>
              <a:t>-Standart teslim alma kontrolü: İşletmede sürekli olarak uygulanan bir satın alma ve bir teslim alma memuru eşliğinde yürütülen, satın alınan malzemelerin sayı ve kalite yönünden kontrollerinin yapılıp kayda geçtiği yöntemdir.</a:t>
            </a:r>
          </a:p>
          <a:p>
            <a:pPr marL="0" indent="0">
              <a:buNone/>
            </a:pPr>
            <a:r>
              <a:rPr lang="tr-TR" dirty="0"/>
              <a:t>-Sürpriz teslim alma kontrolü: Teslim alma kontrolü teslim alma memurunun kayıtlarının belli aralıklarla ilgili bir yönetici tarafından (yiyecek-içecek müdürü, muhasebe müdürü, maliyet kontrol memuru) tekrar kontrol edilmesi şeklinde uygulanan bir yöntemdir.</a:t>
            </a:r>
          </a:p>
          <a:p>
            <a:pPr marL="0" indent="0">
              <a:buNone/>
            </a:pPr>
            <a:r>
              <a:rPr lang="tr-TR" dirty="0"/>
              <a:t>-Kör teslim alma yöntemi: Satın alma memuru , satın alınan malzemelerin listesini teslim alma memuruna vermez ve teslim alma kayıtları daha sonra satın alma kayıtları ile nitelik ve nicelik açısından karşılaştırılır.</a:t>
            </a:r>
          </a:p>
          <a:p>
            <a:pPr marL="0" indent="0">
              <a:buNone/>
            </a:pPr>
            <a:endParaRPr lang="tr-TR" dirty="0"/>
          </a:p>
        </p:txBody>
      </p:sp>
    </p:spTree>
    <p:extLst>
      <p:ext uri="{BB962C8B-B14F-4D97-AF65-F5344CB8AC3E}">
        <p14:creationId xmlns:p14="http://schemas.microsoft.com/office/powerpoint/2010/main" val="104029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51510"/>
            <a:ext cx="10515600" cy="5600700"/>
          </a:xfrm>
        </p:spPr>
        <p:txBody>
          <a:bodyPr>
            <a:normAutofit fontScale="92500" lnSpcReduction="10000"/>
          </a:bodyPr>
          <a:lstStyle/>
          <a:p>
            <a:pPr marL="0" indent="0">
              <a:buNone/>
            </a:pPr>
            <a:r>
              <a:rPr lang="tr-TR" b="1" dirty="0" smtClean="0">
                <a:solidFill>
                  <a:srgbClr val="C00000"/>
                </a:solidFill>
              </a:rPr>
              <a:t>Menü ve üretim </a:t>
            </a:r>
          </a:p>
          <a:p>
            <a:pPr marL="0" indent="0">
              <a:buNone/>
            </a:pPr>
            <a:r>
              <a:rPr lang="tr-TR" dirty="0"/>
              <a:t>	</a:t>
            </a:r>
            <a:r>
              <a:rPr lang="tr-TR" dirty="0" smtClean="0"/>
              <a:t>Menü üretim aşamasının doğal bir parçasıdır. Yiyecek ve içeceklerin üretimi, 1-hazırlama, 2-pişirme, 3-saklama faaliyetlerinden oluşmaktadır. Menüde hızlı yiyecekler tercih edilmişse bunların hazırlanması mutfakta az süre alır, menüde hazır ve soğuk yiyecekler yer almışsa pişirme faaliyetine gerek duyulmaz, menüde siparişe göre bir istek olursa yiyecek içecekler servis edilmeden önce hazırlama ve pişirme faaliyetlerini gerek kılar.</a:t>
            </a:r>
          </a:p>
          <a:p>
            <a:pPr marL="0" indent="0">
              <a:buNone/>
            </a:pPr>
            <a:endParaRPr lang="tr-TR" dirty="0"/>
          </a:p>
          <a:p>
            <a:pPr marL="0" indent="0">
              <a:buNone/>
            </a:pPr>
            <a:r>
              <a:rPr lang="tr-TR" b="1" dirty="0" smtClean="0">
                <a:solidFill>
                  <a:srgbClr val="C00000"/>
                </a:solidFill>
              </a:rPr>
              <a:t>Menü ve sanitasyon</a:t>
            </a:r>
          </a:p>
          <a:p>
            <a:pPr marL="0" indent="0">
              <a:buNone/>
            </a:pPr>
            <a:r>
              <a:rPr lang="tr-TR" dirty="0"/>
              <a:t>	</a:t>
            </a:r>
            <a:r>
              <a:rPr lang="tr-TR" dirty="0" smtClean="0"/>
              <a:t>Sanitasyon kavramı son zamanlarda hem tesis ve hem de misafirler için oldukça önem arz eden bir konuma gelmiştir.</a:t>
            </a:r>
          </a:p>
          <a:p>
            <a:pPr marL="0" indent="0">
              <a:buNone/>
            </a:pPr>
            <a:r>
              <a:rPr lang="tr-TR" dirty="0" smtClean="0">
                <a:solidFill>
                  <a:srgbClr val="C00000"/>
                </a:solidFill>
              </a:rPr>
              <a:t>Sanitasyon</a:t>
            </a:r>
            <a:r>
              <a:rPr lang="tr-TR" dirty="0" smtClean="0"/>
              <a:t>: Yiyecek içeceğin hastalık yaratıcı organizmalara maruz kalmamış olması anlamına gelir. Misafirleri etkileyen kavramlardan en önemlisi son zamanlarda temizlik ve sanitasyon kavramıdır.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2413686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85800"/>
            <a:ext cx="10515600" cy="5623560"/>
          </a:xfrm>
        </p:spPr>
        <p:txBody>
          <a:bodyPr>
            <a:normAutofit fontScale="85000" lnSpcReduction="20000"/>
          </a:bodyPr>
          <a:lstStyle/>
          <a:p>
            <a:pPr marL="0" indent="0">
              <a:buNone/>
            </a:pPr>
            <a:r>
              <a:rPr lang="tr-TR" b="1" dirty="0">
                <a:solidFill>
                  <a:srgbClr val="C00000"/>
                </a:solidFill>
              </a:rPr>
              <a:t>Menü ve bakım-onarım</a:t>
            </a:r>
          </a:p>
          <a:p>
            <a:pPr marL="0" indent="0">
              <a:buNone/>
            </a:pPr>
            <a:r>
              <a:rPr lang="tr-TR" dirty="0"/>
              <a:t>	Yiyecek içeceklerin standartlara göre üretimi kullanılan ekipmanın ve üretim yerinin hangi durumda olduğu ile doğrudan etkilidir.</a:t>
            </a:r>
          </a:p>
          <a:p>
            <a:r>
              <a:rPr lang="tr-TR" dirty="0">
                <a:solidFill>
                  <a:srgbClr val="C00000"/>
                </a:solidFill>
              </a:rPr>
              <a:t>Malzeme seçiminde göz önünde bulundurulması gereken hususlar;</a:t>
            </a:r>
          </a:p>
          <a:p>
            <a:r>
              <a:rPr lang="tr-TR" dirty="0"/>
              <a:t>1-Materyalin amacına uygunluğu</a:t>
            </a:r>
          </a:p>
          <a:p>
            <a:r>
              <a:rPr lang="tr-TR" dirty="0"/>
              <a:t>2- Dayanıklı olması</a:t>
            </a:r>
          </a:p>
          <a:p>
            <a:r>
              <a:rPr lang="tr-TR" dirty="0"/>
              <a:t>3-Fiyatı</a:t>
            </a:r>
          </a:p>
          <a:p>
            <a:r>
              <a:rPr lang="tr-TR" dirty="0"/>
              <a:t>4- Garantisi</a:t>
            </a:r>
          </a:p>
          <a:p>
            <a:r>
              <a:rPr lang="tr-TR" dirty="0"/>
              <a:t>5-Temizlik ve bakım kolaylığı</a:t>
            </a:r>
          </a:p>
          <a:p>
            <a:r>
              <a:rPr lang="tr-TR" dirty="0"/>
              <a:t>6- Yedek parçasının bulunabilirliği</a:t>
            </a:r>
          </a:p>
          <a:p>
            <a:r>
              <a:rPr lang="tr-TR" dirty="0"/>
              <a:t>7- Kolay tamir ve bakım yaptırma imkanı</a:t>
            </a:r>
          </a:p>
          <a:p>
            <a:r>
              <a:rPr lang="tr-TR" dirty="0"/>
              <a:t>8-Personelin kolay kullanması</a:t>
            </a:r>
          </a:p>
          <a:p>
            <a:r>
              <a:rPr lang="tr-TR" dirty="0"/>
              <a:t>9- Birden fazla amaca hizmet edebilmesi olarak sıralanabilir</a:t>
            </a:r>
            <a:r>
              <a:rPr lang="tr-TR" dirty="0" smtClean="0"/>
              <a:t>.</a:t>
            </a:r>
          </a:p>
          <a:p>
            <a:pPr marL="0" indent="0">
              <a:buNone/>
            </a:pPr>
            <a:r>
              <a:rPr lang="tr-TR" dirty="0" smtClean="0"/>
              <a:t>Tesiste bakım-onarım listesi hazırlanarak hangi bakımın ne zaman yapılacağı ve yapıldığı kayıt edilir ve gerektiğinde bu kayıtlar kullanılır.</a:t>
            </a:r>
            <a:endParaRPr lang="tr-TR" dirty="0"/>
          </a:p>
          <a:p>
            <a:pPr marL="0" indent="0">
              <a:buNone/>
            </a:pPr>
            <a:endParaRPr lang="tr-TR" dirty="0"/>
          </a:p>
        </p:txBody>
      </p:sp>
    </p:spTree>
    <p:extLst>
      <p:ext uri="{BB962C8B-B14F-4D97-AF65-F5344CB8AC3E}">
        <p14:creationId xmlns:p14="http://schemas.microsoft.com/office/powerpoint/2010/main" val="2820035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377825"/>
          </a:xfrm>
        </p:spPr>
        <p:txBody>
          <a:bodyPr>
            <a:normAutofit/>
          </a:bodyPr>
          <a:lstStyle/>
          <a:p>
            <a:r>
              <a:rPr lang="tr-TR" sz="2000" b="1" dirty="0" smtClean="0">
                <a:solidFill>
                  <a:srgbClr val="FF0000"/>
                </a:solidFill>
              </a:rPr>
              <a:t>Yiyecek içecek tesislerinde arka hizmetler ve alanlar</a:t>
            </a:r>
            <a:endParaRPr lang="tr-TR" sz="2000" b="1" dirty="0">
              <a:solidFill>
                <a:srgbClr val="FF0000"/>
              </a:solidFill>
            </a:endParaRPr>
          </a:p>
        </p:txBody>
      </p:sp>
      <p:sp>
        <p:nvSpPr>
          <p:cNvPr id="3" name="İçerik Yer Tutucusu 2"/>
          <p:cNvSpPr>
            <a:spLocks noGrp="1"/>
          </p:cNvSpPr>
          <p:nvPr>
            <p:ph idx="1"/>
          </p:nvPr>
        </p:nvSpPr>
        <p:spPr>
          <a:xfrm>
            <a:off x="674370" y="845820"/>
            <a:ext cx="10961370" cy="5772150"/>
          </a:xfrm>
        </p:spPr>
        <p:txBody>
          <a:bodyPr>
            <a:normAutofit fontScale="47500" lnSpcReduction="20000"/>
          </a:bodyPr>
          <a:lstStyle/>
          <a:p>
            <a:pPr marL="0" indent="0">
              <a:buNone/>
            </a:pPr>
            <a:r>
              <a:rPr lang="tr-TR" dirty="0" smtClean="0"/>
              <a:t>Menünün başarısı , yiyecek içecek tesisinin satın alma, teslim alma, depolama ve üretim gibi faaliyetlerinin başarısını oldukça etkiler.</a:t>
            </a:r>
          </a:p>
          <a:p>
            <a:pPr marL="0" indent="0">
              <a:buNone/>
            </a:pPr>
            <a:r>
              <a:rPr lang="tr-TR" dirty="0" smtClean="0"/>
              <a:t>Bir yiyecek içecek tesisinde menü planlaması , ilk denetim sistemidir.</a:t>
            </a:r>
          </a:p>
          <a:p>
            <a:pPr marL="0" indent="0">
              <a:buNone/>
            </a:pPr>
            <a:r>
              <a:rPr lang="tr-TR" dirty="0" smtClean="0"/>
              <a:t>Yiyecek içecek tesisinin kaynakları işletme dışı ve işletme içi etkenler ve baskılarla değişikliğe uğrayabilir. Örneğin yeni bir pişirme tekniğinin ortaya çıkması gibi.</a:t>
            </a:r>
          </a:p>
          <a:p>
            <a:pPr marL="0" indent="0">
              <a:buNone/>
            </a:pPr>
            <a:r>
              <a:rPr lang="tr-TR" dirty="0" smtClean="0">
                <a:solidFill>
                  <a:srgbClr val="FF0000"/>
                </a:solidFill>
              </a:rPr>
              <a:t>Ön hizmetler</a:t>
            </a:r>
          </a:p>
          <a:p>
            <a:pPr marL="0" indent="0">
              <a:buNone/>
            </a:pPr>
            <a:r>
              <a:rPr lang="tr-TR" dirty="0" smtClean="0"/>
              <a:t>-Servis</a:t>
            </a:r>
          </a:p>
          <a:p>
            <a:pPr marL="0" indent="0">
              <a:buNone/>
            </a:pPr>
            <a:r>
              <a:rPr lang="tr-TR" dirty="0" smtClean="0"/>
              <a:t>-Fiyatlama</a:t>
            </a:r>
          </a:p>
          <a:p>
            <a:pPr marL="0" indent="0">
              <a:buNone/>
            </a:pPr>
            <a:r>
              <a:rPr lang="tr-TR" dirty="0" smtClean="0"/>
              <a:t>-Tutundurma</a:t>
            </a:r>
          </a:p>
          <a:p>
            <a:pPr marL="0" indent="0">
              <a:buNone/>
            </a:pPr>
            <a:r>
              <a:rPr lang="tr-TR" dirty="0" smtClean="0"/>
              <a:t>-Yiyecek içecekler hakkında bilgiler</a:t>
            </a:r>
          </a:p>
          <a:p>
            <a:pPr marL="0" indent="0">
              <a:buNone/>
            </a:pPr>
            <a:r>
              <a:rPr lang="tr-TR" dirty="0" smtClean="0">
                <a:solidFill>
                  <a:srgbClr val="FF0000"/>
                </a:solidFill>
              </a:rPr>
              <a:t>Arka hizmetler</a:t>
            </a:r>
          </a:p>
          <a:p>
            <a:pPr marL="0" indent="0">
              <a:buNone/>
            </a:pPr>
            <a:r>
              <a:rPr lang="tr-TR" dirty="0" smtClean="0"/>
              <a:t>-Satın alma</a:t>
            </a:r>
          </a:p>
          <a:p>
            <a:pPr marL="0" indent="0">
              <a:buNone/>
            </a:pPr>
            <a:r>
              <a:rPr lang="tr-TR" dirty="0" smtClean="0"/>
              <a:t>-Teslim alma</a:t>
            </a:r>
          </a:p>
          <a:p>
            <a:pPr marL="0" indent="0">
              <a:buNone/>
            </a:pPr>
            <a:r>
              <a:rPr lang="tr-TR" dirty="0" smtClean="0"/>
              <a:t>-Depolama</a:t>
            </a:r>
          </a:p>
          <a:p>
            <a:pPr marL="0" indent="0">
              <a:buNone/>
            </a:pPr>
            <a:r>
              <a:rPr lang="tr-TR" dirty="0" smtClean="0"/>
              <a:t>-Depodan çıkarma</a:t>
            </a:r>
          </a:p>
          <a:p>
            <a:pPr marL="0" indent="0">
              <a:buNone/>
            </a:pPr>
            <a:r>
              <a:rPr lang="tr-TR" dirty="0" smtClean="0"/>
              <a:t>-Üretim</a:t>
            </a:r>
          </a:p>
          <a:p>
            <a:pPr marL="0" indent="0">
              <a:buNone/>
            </a:pPr>
            <a:r>
              <a:rPr lang="tr-TR" dirty="0" smtClean="0"/>
              <a:t>-</a:t>
            </a:r>
            <a:r>
              <a:rPr lang="tr-TR" dirty="0" err="1" smtClean="0"/>
              <a:t>İşgören</a:t>
            </a:r>
            <a:r>
              <a:rPr lang="tr-TR" dirty="0" smtClean="0"/>
              <a:t>                                                                                              </a:t>
            </a:r>
          </a:p>
          <a:p>
            <a:pPr marL="0" indent="0">
              <a:buNone/>
            </a:pPr>
            <a:r>
              <a:rPr lang="tr-TR" dirty="0" smtClean="0"/>
              <a:t>-Donatım</a:t>
            </a:r>
          </a:p>
          <a:p>
            <a:pPr marL="0" indent="0">
              <a:buNone/>
            </a:pPr>
            <a:r>
              <a:rPr lang="tr-TR" dirty="0" smtClean="0"/>
              <a:t>-Stoklar</a:t>
            </a:r>
          </a:p>
          <a:p>
            <a:pPr marL="0" indent="0">
              <a:buNone/>
            </a:pPr>
            <a:r>
              <a:rPr lang="tr-TR" dirty="0" smtClean="0"/>
              <a:t>-Sabit varlıklar gibi yönetim kaynakları ve </a:t>
            </a:r>
          </a:p>
          <a:p>
            <a:pPr marL="0" indent="0">
              <a:buNone/>
            </a:pPr>
            <a:r>
              <a:rPr lang="tr-TR" dirty="0" smtClean="0"/>
              <a:t>-Temizlik,</a:t>
            </a:r>
          </a:p>
          <a:p>
            <a:pPr marL="0" indent="0">
              <a:buNone/>
            </a:pPr>
            <a:r>
              <a:rPr lang="tr-TR" dirty="0" smtClean="0"/>
              <a:t>-Sanitasyon</a:t>
            </a:r>
          </a:p>
          <a:p>
            <a:pPr marL="0" indent="0">
              <a:buNone/>
            </a:pPr>
            <a:r>
              <a:rPr lang="tr-TR" dirty="0" smtClean="0"/>
              <a:t>-Bakım onarım gibi alanlar                                                                                  Geleneksel mantı pişirme tenceresi</a:t>
            </a:r>
            <a:endParaRPr lang="tr-TR" dirty="0"/>
          </a:p>
        </p:txBody>
      </p:sp>
      <p:pic>
        <p:nvPicPr>
          <p:cNvPr id="4" name="Resim 3"/>
          <p:cNvPicPr>
            <a:picLocks noChangeAspect="1"/>
          </p:cNvPicPr>
          <p:nvPr/>
        </p:nvPicPr>
        <p:blipFill>
          <a:blip r:embed="rId2"/>
          <a:stretch>
            <a:fillRect/>
          </a:stretch>
        </p:blipFill>
        <p:spPr>
          <a:xfrm>
            <a:off x="5452871" y="3583305"/>
            <a:ext cx="2840738" cy="2579640"/>
          </a:xfrm>
          <a:prstGeom prst="rect">
            <a:avLst/>
          </a:prstGeom>
        </p:spPr>
      </p:pic>
    </p:spTree>
    <p:extLst>
      <p:ext uri="{BB962C8B-B14F-4D97-AF65-F5344CB8AC3E}">
        <p14:creationId xmlns:p14="http://schemas.microsoft.com/office/powerpoint/2010/main" val="2218961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654377"/>
          </a:xfrm>
        </p:spPr>
        <p:txBody>
          <a:bodyPr>
            <a:normAutofit/>
          </a:bodyPr>
          <a:lstStyle/>
          <a:p>
            <a:pPr algn="ctr"/>
            <a:r>
              <a:rPr lang="tr-TR" sz="2400" b="1" u="sng" dirty="0" smtClean="0">
                <a:solidFill>
                  <a:srgbClr val="FF0000"/>
                </a:solidFill>
              </a:rPr>
              <a:t>Menü arka hizmetler ve alanlar arasındaki ilişki</a:t>
            </a:r>
            <a:endParaRPr lang="tr-TR" sz="2400" b="1" u="sng" dirty="0">
              <a:solidFill>
                <a:srgbClr val="FF0000"/>
              </a:solidFill>
            </a:endParaRPr>
          </a:p>
        </p:txBody>
      </p:sp>
      <p:pic>
        <p:nvPicPr>
          <p:cNvPr id="4" name="İçerik Yer Tutucusu 3"/>
          <p:cNvPicPr>
            <a:picLocks noGrp="1" noChangeAspect="1"/>
          </p:cNvPicPr>
          <p:nvPr>
            <p:ph idx="1"/>
          </p:nvPr>
        </p:nvPicPr>
        <p:blipFill>
          <a:blip r:embed="rId2"/>
          <a:stretch>
            <a:fillRect/>
          </a:stretch>
        </p:blipFill>
        <p:spPr>
          <a:xfrm>
            <a:off x="2804372" y="1019175"/>
            <a:ext cx="6583255" cy="5602288"/>
          </a:xfrm>
          <a:prstGeom prst="rect">
            <a:avLst/>
          </a:prstGeom>
        </p:spPr>
      </p:pic>
    </p:spTree>
    <p:extLst>
      <p:ext uri="{BB962C8B-B14F-4D97-AF65-F5344CB8AC3E}">
        <p14:creationId xmlns:p14="http://schemas.microsoft.com/office/powerpoint/2010/main" val="302901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640080"/>
            <a:ext cx="10515600" cy="5554980"/>
          </a:xfrm>
        </p:spPr>
        <p:txBody>
          <a:bodyPr/>
          <a:lstStyle/>
          <a:p>
            <a:pPr marL="0" indent="0">
              <a:buNone/>
            </a:pPr>
            <a:endParaRPr lang="tr-TR" b="1" dirty="0" smtClean="0">
              <a:solidFill>
                <a:srgbClr val="FF0000"/>
              </a:solidFill>
            </a:endParaRPr>
          </a:p>
          <a:p>
            <a:pPr marL="0" indent="0">
              <a:buNone/>
            </a:pPr>
            <a:r>
              <a:rPr lang="tr-TR" b="1" dirty="0" smtClean="0">
                <a:solidFill>
                  <a:srgbClr val="FF0000"/>
                </a:solidFill>
              </a:rPr>
              <a:t>Menü ve </a:t>
            </a:r>
            <a:r>
              <a:rPr lang="tr-TR" b="1" dirty="0" err="1" smtClean="0">
                <a:solidFill>
                  <a:srgbClr val="FF0000"/>
                </a:solidFill>
              </a:rPr>
              <a:t>İşgören</a:t>
            </a:r>
            <a:endParaRPr lang="tr-TR" b="1" dirty="0" smtClean="0">
              <a:solidFill>
                <a:srgbClr val="FF0000"/>
              </a:solidFill>
            </a:endParaRPr>
          </a:p>
          <a:p>
            <a:pPr marL="0" indent="0">
              <a:buNone/>
            </a:pPr>
            <a:r>
              <a:rPr lang="tr-TR" dirty="0" smtClean="0"/>
              <a:t>	Yiyecek içecek endüstrisinde çalışan </a:t>
            </a:r>
            <a:r>
              <a:rPr lang="tr-TR" dirty="0" err="1" smtClean="0"/>
              <a:t>işgörenler</a:t>
            </a:r>
            <a:r>
              <a:rPr lang="tr-TR" dirty="0" smtClean="0"/>
              <a:t> ,menünün başarısı için çok önemlidir. Tesis yönetimi , menü planlamasına başlamadan önce üretim ve servis </a:t>
            </a:r>
            <a:r>
              <a:rPr lang="tr-TR" dirty="0" err="1" smtClean="0"/>
              <a:t>işgörenlerinin</a:t>
            </a:r>
            <a:r>
              <a:rPr lang="tr-TR" dirty="0" smtClean="0"/>
              <a:t> bilgi ve beceri düzeylerini değerlendirmelidir. Her iki pozisyon için de ayrı inceleme yapılıp rekabetçi ve standart algı düzeylerine göre personel istihdam etmek tesisin yararına olacaktır.</a:t>
            </a:r>
          </a:p>
          <a:p>
            <a:pPr marL="0" indent="0">
              <a:buNone/>
            </a:pPr>
            <a:endParaRPr lang="tr-TR" dirty="0"/>
          </a:p>
          <a:p>
            <a:pPr marL="0" indent="0">
              <a:buNone/>
            </a:pPr>
            <a:r>
              <a:rPr lang="tr-TR" dirty="0" smtClean="0">
                <a:solidFill>
                  <a:srgbClr val="FF0000"/>
                </a:solidFill>
              </a:rPr>
              <a:t>Menünün ön hizmetler ve arka hizmetler açısından incelenmesi (tablo)</a:t>
            </a:r>
            <a:endParaRPr lang="tr-TR" dirty="0">
              <a:solidFill>
                <a:srgbClr val="FF0000"/>
              </a:solidFill>
            </a:endParaRPr>
          </a:p>
        </p:txBody>
      </p:sp>
    </p:spTree>
    <p:extLst>
      <p:ext uri="{BB962C8B-B14F-4D97-AF65-F5344CB8AC3E}">
        <p14:creationId xmlns:p14="http://schemas.microsoft.com/office/powerpoint/2010/main" val="2089759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çerik Yer Tutucusu 1"/>
          <p:cNvPicPr>
            <a:picLocks noGrp="1" noChangeAspect="1"/>
          </p:cNvPicPr>
          <p:nvPr>
            <p:ph idx="1"/>
          </p:nvPr>
        </p:nvPicPr>
        <p:blipFill>
          <a:blip r:embed="rId2"/>
          <a:stretch>
            <a:fillRect/>
          </a:stretch>
        </p:blipFill>
        <p:spPr>
          <a:xfrm>
            <a:off x="2532993" y="487363"/>
            <a:ext cx="6705600" cy="6127750"/>
          </a:xfrm>
          <a:prstGeom prst="rect">
            <a:avLst/>
          </a:prstGeom>
        </p:spPr>
      </p:pic>
    </p:spTree>
    <p:extLst>
      <p:ext uri="{BB962C8B-B14F-4D97-AF65-F5344CB8AC3E}">
        <p14:creationId xmlns:p14="http://schemas.microsoft.com/office/powerpoint/2010/main" val="3540849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700644"/>
            <a:ext cx="10515600" cy="5617029"/>
          </a:xfrm>
        </p:spPr>
        <p:txBody>
          <a:bodyPr>
            <a:normAutofit/>
          </a:bodyPr>
          <a:lstStyle/>
          <a:p>
            <a:pPr marL="0" indent="0">
              <a:buNone/>
            </a:pPr>
            <a:endParaRPr lang="tr-TR" dirty="0" smtClean="0">
              <a:solidFill>
                <a:srgbClr val="FF0000"/>
              </a:solidFill>
            </a:endParaRPr>
          </a:p>
          <a:p>
            <a:pPr marL="0" indent="0">
              <a:buNone/>
            </a:pPr>
            <a:r>
              <a:rPr lang="tr-TR" dirty="0" smtClean="0">
                <a:solidFill>
                  <a:srgbClr val="FF0000"/>
                </a:solidFill>
              </a:rPr>
              <a:t>Menü ve donatım</a:t>
            </a:r>
          </a:p>
          <a:p>
            <a:pPr marL="0" indent="0">
              <a:buNone/>
            </a:pPr>
            <a:r>
              <a:rPr lang="tr-TR" dirty="0" smtClean="0">
                <a:solidFill>
                  <a:srgbClr val="FF0000"/>
                </a:solidFill>
              </a:rPr>
              <a:t>	</a:t>
            </a:r>
            <a:r>
              <a:rPr lang="tr-TR" dirty="0" smtClean="0"/>
              <a:t>Menü , boyutu ve kapasitesi ne olursa olsun bütün yiyecek içecek tesisleri için , inşaat faaliyetlerinin plan aşamasından başlayarak ,materyal , donatım ve makine yerleşimi , insan hareketi-bina özellikleri ve servis gereklerinin ayrıntılarını belirler.</a:t>
            </a:r>
          </a:p>
          <a:p>
            <a:pPr marL="0" indent="0">
              <a:buNone/>
            </a:pPr>
            <a:r>
              <a:rPr lang="tr-TR" dirty="0"/>
              <a:t>1-Yenileme giderleri: Eskiyen demirbaşların yerine yenisinin alınmasıdır. (Örneğin, </a:t>
            </a:r>
            <a:r>
              <a:rPr lang="tr-TR" dirty="0" smtClean="0"/>
              <a:t>pişirme fırını alımı)</a:t>
            </a:r>
            <a:endParaRPr lang="tr-TR" dirty="0"/>
          </a:p>
          <a:p>
            <a:pPr marL="0" indent="0">
              <a:buNone/>
            </a:pPr>
            <a:r>
              <a:rPr lang="tr-TR" dirty="0"/>
              <a:t>2-Modernizasyon giderleri: Koltukların yüzlerini değiştirmek, duvarları boyamak</a:t>
            </a:r>
            <a:r>
              <a:rPr lang="tr-TR" dirty="0" smtClean="0"/>
              <a:t>, </a:t>
            </a:r>
            <a:r>
              <a:rPr lang="tr-TR" dirty="0"/>
              <a:t>mobilya kaplamalarının değiştirilmesi.</a:t>
            </a:r>
          </a:p>
          <a:p>
            <a:pPr marL="0" indent="0">
              <a:buNone/>
            </a:pPr>
            <a:r>
              <a:rPr lang="tr-TR" dirty="0"/>
              <a:t>3-Yeni donanım: İlave demirbaş alımları.( Örneğin, ikinci </a:t>
            </a:r>
            <a:r>
              <a:rPr lang="tr-TR" dirty="0" smtClean="0"/>
              <a:t>benmari alınması)</a:t>
            </a:r>
            <a:endParaRPr lang="tr-TR" dirty="0"/>
          </a:p>
          <a:p>
            <a:pPr marL="0" indent="0">
              <a:buNone/>
            </a:pPr>
            <a:endParaRPr lang="tr-TR" dirty="0" smtClean="0"/>
          </a:p>
          <a:p>
            <a:pPr marL="0" indent="0">
              <a:buNone/>
            </a:pPr>
            <a:endParaRPr lang="tr-TR" dirty="0" smtClean="0"/>
          </a:p>
          <a:p>
            <a:pPr marL="0" indent="0" algn="ctr">
              <a:buNone/>
            </a:pPr>
            <a:endParaRPr lang="tr-TR" dirty="0" smtClean="0">
              <a:solidFill>
                <a:srgbClr val="FF0000"/>
              </a:solidFill>
            </a:endParaRPr>
          </a:p>
          <a:p>
            <a:pPr marL="0" indent="0">
              <a:buNone/>
            </a:pPr>
            <a:endParaRPr lang="tr-TR" dirty="0"/>
          </a:p>
        </p:txBody>
      </p:sp>
    </p:spTree>
    <p:extLst>
      <p:ext uri="{BB962C8B-B14F-4D97-AF65-F5344CB8AC3E}">
        <p14:creationId xmlns:p14="http://schemas.microsoft.com/office/powerpoint/2010/main" val="3495631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457200"/>
            <a:ext cx="10515600" cy="6023610"/>
          </a:xfrm>
        </p:spPr>
        <p:txBody>
          <a:bodyPr>
            <a:normAutofit/>
          </a:bodyPr>
          <a:lstStyle/>
          <a:p>
            <a:pPr marL="0" indent="0">
              <a:buNone/>
            </a:pPr>
            <a:endParaRPr lang="tr-TR" dirty="0" smtClean="0"/>
          </a:p>
          <a:p>
            <a:pPr marL="0" indent="0">
              <a:buNone/>
            </a:pPr>
            <a:endParaRPr lang="tr-TR" dirty="0"/>
          </a:p>
          <a:p>
            <a:pPr marL="0" indent="0">
              <a:buNone/>
            </a:pPr>
            <a:endParaRPr lang="tr-TR" dirty="0"/>
          </a:p>
        </p:txBody>
      </p:sp>
      <p:pic>
        <p:nvPicPr>
          <p:cNvPr id="2" name="Resim 1"/>
          <p:cNvPicPr>
            <a:picLocks noChangeAspect="1"/>
          </p:cNvPicPr>
          <p:nvPr/>
        </p:nvPicPr>
        <p:blipFill>
          <a:blip r:embed="rId2"/>
          <a:stretch>
            <a:fillRect/>
          </a:stretch>
        </p:blipFill>
        <p:spPr>
          <a:xfrm>
            <a:off x="1281697" y="505739"/>
            <a:ext cx="9508223" cy="5689321"/>
          </a:xfrm>
          <a:prstGeom prst="rect">
            <a:avLst/>
          </a:prstGeom>
        </p:spPr>
      </p:pic>
    </p:spTree>
    <p:extLst>
      <p:ext uri="{BB962C8B-B14F-4D97-AF65-F5344CB8AC3E}">
        <p14:creationId xmlns:p14="http://schemas.microsoft.com/office/powerpoint/2010/main" val="2011468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3205424" y="1986594"/>
            <a:ext cx="5781151" cy="2988000"/>
          </a:xfrm>
          <a:prstGeom prst="rect">
            <a:avLst/>
          </a:prstGeom>
        </p:spPr>
      </p:pic>
    </p:spTree>
    <p:extLst>
      <p:ext uri="{BB962C8B-B14F-4D97-AF65-F5344CB8AC3E}">
        <p14:creationId xmlns:p14="http://schemas.microsoft.com/office/powerpoint/2010/main" val="463291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925830" y="1291590"/>
            <a:ext cx="4171950" cy="4137660"/>
          </a:xfrm>
          <a:prstGeom prst="rect">
            <a:avLst/>
          </a:prstGeom>
        </p:spPr>
      </p:pic>
      <p:pic>
        <p:nvPicPr>
          <p:cNvPr id="5" name="Resim 4"/>
          <p:cNvPicPr>
            <a:picLocks noChangeAspect="1"/>
          </p:cNvPicPr>
          <p:nvPr/>
        </p:nvPicPr>
        <p:blipFill>
          <a:blip r:embed="rId3"/>
          <a:stretch>
            <a:fillRect/>
          </a:stretch>
        </p:blipFill>
        <p:spPr>
          <a:xfrm>
            <a:off x="5932930" y="1291590"/>
            <a:ext cx="4468370" cy="4137660"/>
          </a:xfrm>
          <a:prstGeom prst="rect">
            <a:avLst/>
          </a:prstGeom>
        </p:spPr>
      </p:pic>
    </p:spTree>
    <p:extLst>
      <p:ext uri="{BB962C8B-B14F-4D97-AF65-F5344CB8AC3E}">
        <p14:creationId xmlns:p14="http://schemas.microsoft.com/office/powerpoint/2010/main" val="210779656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TotalTime>
  <Words>166</Words>
  <Application>Microsoft Office PowerPoint</Application>
  <PresentationFormat>Geniş ekran</PresentationFormat>
  <Paragraphs>93</Paragraphs>
  <Slides>14</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14</vt:i4>
      </vt:variant>
    </vt:vector>
  </HeadingPairs>
  <TitlesOfParts>
    <vt:vector size="18" baseType="lpstr">
      <vt:lpstr>Arial</vt:lpstr>
      <vt:lpstr>Calibri</vt:lpstr>
      <vt:lpstr>Calibri Light</vt:lpstr>
      <vt:lpstr>Office Teması</vt:lpstr>
      <vt:lpstr>PowerPoint Sunusu</vt:lpstr>
      <vt:lpstr>Yiyecek içecek tesislerinde arka hizmetler ve alanlar</vt:lpstr>
      <vt:lpstr>Menü arka hizmetler ve alanlar arasındaki ilişki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 - Part 1</dc:creator>
  <cp:lastModifiedBy>seyitAliçelik</cp:lastModifiedBy>
  <cp:revision>205</cp:revision>
  <dcterms:created xsi:type="dcterms:W3CDTF">2016-06-28T08:34:33Z</dcterms:created>
  <dcterms:modified xsi:type="dcterms:W3CDTF">2023-12-20T09:19:50Z</dcterms:modified>
</cp:coreProperties>
</file>